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6256020" cy="9144000"/>
  <p:notesSz cx="9144000" cy="1625602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822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ext/ppt/media/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30"/>
            <a:ext cx="16256020" cy="90678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822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ext/ppt/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30"/>
            <a:ext cx="16256020" cy="90678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822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mapbg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625602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74320" y="256032"/>
            <a:ext cx="15709392" cy="8631936"/>
          </a:xfrm>
          <a:prstGeom prst="rect">
            <a:avLst/>
          </a:prstGeom>
          <a:ln w="12700">
            <a:solidFill>
              <a:srgbClr val="8A7440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384048" y="365760"/>
            <a:ext cx="15489936" cy="8412480"/>
          </a:xfrm>
          <a:prstGeom prst="rect">
            <a:avLst/>
          </a:prstGeom>
          <a:ln w="19050">
            <a:solidFill>
              <a:srgbClr val="C9A961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384048" y="365760"/>
            <a:ext cx="310896" cy="310896"/>
          </a:xfrm>
          <a:prstGeom prst="line">
            <a:avLst/>
          </a:prstGeom>
          <a:noFill/>
          <a:ln w="9525">
            <a:solidFill>
              <a:srgbClr val="C9A961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84048" y="365760"/>
            <a:ext cx="475488" cy="475488"/>
          </a:xfrm>
          <a:prstGeom prst="line">
            <a:avLst/>
          </a:prstGeom>
          <a:noFill/>
          <a:ln w="9525">
            <a:solidFill>
              <a:srgbClr val="C9A961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 flipH="1">
            <a:off x="15563088" y="365760"/>
            <a:ext cx="310896" cy="310896"/>
          </a:xfrm>
          <a:prstGeom prst="line">
            <a:avLst/>
          </a:prstGeom>
          <a:noFill/>
          <a:ln w="9525">
            <a:solidFill>
              <a:srgbClr val="C9A961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 flipH="1">
            <a:off x="15398496" y="365760"/>
            <a:ext cx="475488" cy="475488"/>
          </a:xfrm>
          <a:prstGeom prst="line">
            <a:avLst/>
          </a:prstGeom>
          <a:noFill/>
          <a:ln w="9525">
            <a:solidFill>
              <a:srgbClr val="C9A961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 flipH="1">
            <a:off x="384048" y="8467344"/>
            <a:ext cx="310896" cy="310896"/>
          </a:xfrm>
          <a:prstGeom prst="line">
            <a:avLst/>
          </a:prstGeom>
          <a:noFill/>
          <a:ln w="9525">
            <a:solidFill>
              <a:srgbClr val="C9A96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 flipH="1">
            <a:off x="384048" y="8302752"/>
            <a:ext cx="475488" cy="475488"/>
          </a:xfrm>
          <a:prstGeom prst="line">
            <a:avLst/>
          </a:prstGeom>
          <a:noFill/>
          <a:ln w="9525">
            <a:solidFill>
              <a:srgbClr val="C9A961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15563088" y="8467344"/>
            <a:ext cx="310896" cy="310896"/>
          </a:xfrm>
          <a:prstGeom prst="line">
            <a:avLst/>
          </a:prstGeom>
          <a:noFill/>
          <a:ln w="9525">
            <a:solidFill>
              <a:srgbClr val="C9A961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5398496" y="8302752"/>
            <a:ext cx="475488" cy="475488"/>
          </a:xfrm>
          <a:prstGeom prst="line">
            <a:avLst/>
          </a:prstGeom>
          <a:noFill/>
          <a:ln w="9525">
            <a:solidFill>
              <a:srgbClr val="C9A961"/>
            </a:solidFill>
            <a:prstDash val="solid"/>
          </a:ln>
        </p:spPr>
      </p:sp>
      <p:pic>
        <p:nvPicPr>
          <p:cNvPr id="13" name="Image 1" descr="/home/claude/title_seri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277" y="642915"/>
            <a:ext cx="13397057" cy="95253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5312664" y="1545336"/>
            <a:ext cx="5230368" cy="5230368"/>
          </a:xfrm>
          <a:prstGeom prst="ellipse">
            <a:avLst/>
          </a:prstGeom>
          <a:ln w="9525">
            <a:solidFill>
              <a:srgbClr val="8A7440"/>
            </a:solidFill>
            <a:prstDash val="dash"/>
          </a:ln>
        </p:spPr>
      </p:sp>
      <p:sp>
        <p:nvSpPr>
          <p:cNvPr id="15" name="Shape 11"/>
          <p:cNvSpPr/>
          <p:nvPr/>
        </p:nvSpPr>
        <p:spPr>
          <a:xfrm>
            <a:off x="6620256" y="2852928"/>
            <a:ext cx="2615184" cy="2615184"/>
          </a:xfrm>
          <a:prstGeom prst="ellipse">
            <a:avLst/>
          </a:prstGeom>
          <a:ln w="9525">
            <a:solidFill>
              <a:srgbClr val="8A7440"/>
            </a:solidFill>
            <a:prstDash val="dash"/>
          </a:ln>
        </p:spPr>
      </p:sp>
      <p:sp>
        <p:nvSpPr>
          <p:cNvPr id="16" name="Shape 12"/>
          <p:cNvSpPr/>
          <p:nvPr/>
        </p:nvSpPr>
        <p:spPr>
          <a:xfrm>
            <a:off x="7274052" y="3506724"/>
            <a:ext cx="1307592" cy="1307592"/>
          </a:xfrm>
          <a:prstGeom prst="ellipse">
            <a:avLst/>
          </a:prstGeom>
          <a:solidFill>
            <a:srgbClr val="E6CE99">
              <a:alpha val="10000"/>
            </a:srgbClr>
          </a:solidFill>
          <a:ln w="28575">
            <a:solidFill>
              <a:srgbClr val="E6CE99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8074152" y="4539996"/>
            <a:ext cx="1188720" cy="256032"/>
          </a:xfrm>
          <a:prstGeom prst="roundRect">
            <a:avLst/>
          </a:prstGeom>
          <a:solidFill>
            <a:srgbClr val="141C2B">
              <a:alpha val="82000"/>
            </a:srgbClr>
          </a:solidFill>
          <a:ln/>
        </p:spPr>
        <p:txBody>
          <a:bodyPr wrap="square" lIns="45720" tIns="0" rIns="45720" bIns="0" rtlCol="0" anchor="ctr"/>
          <a:lstStyle/>
          <a:p>
            <a:pPr indent="0" marL="0" algn="ctr">
              <a:buNone/>
            </a:pPr>
            <a:r>
              <a:rPr lang="en-US" sz="1200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500m · 도보권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8074152" y="5193792"/>
            <a:ext cx="658368" cy="256032"/>
          </a:xfrm>
          <a:prstGeom prst="roundRect">
            <a:avLst/>
          </a:prstGeom>
          <a:solidFill>
            <a:srgbClr val="141C2B">
              <a:alpha val="82000"/>
            </a:srgbClr>
          </a:solidFill>
          <a:ln/>
        </p:spPr>
        <p:txBody>
          <a:bodyPr wrap="square" lIns="45720" tIns="0" rIns="45720" bIns="0" rtlCol="0" anchor="ctr"/>
          <a:lstStyle/>
          <a:p>
            <a:pPr indent="0" marL="0" algn="ctr">
              <a:buNone/>
            </a:pPr>
            <a:r>
              <a:rPr lang="en-US" sz="1200" dirty="0">
                <a:solidFill>
                  <a:srgbClr val="8A74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1.0km</a:t>
            </a:r>
            <a:endParaRPr lang="en-US" sz="1150" dirty="0"/>
          </a:p>
        </p:txBody>
      </p:sp>
      <p:sp>
        <p:nvSpPr>
          <p:cNvPr id="19" name="Text 15"/>
          <p:cNvSpPr/>
          <p:nvPr/>
        </p:nvSpPr>
        <p:spPr>
          <a:xfrm>
            <a:off x="8074152" y="6501384"/>
            <a:ext cx="1298448" cy="256032"/>
          </a:xfrm>
          <a:prstGeom prst="roundRect">
            <a:avLst/>
          </a:prstGeom>
          <a:solidFill>
            <a:srgbClr val="141C2B">
              <a:alpha val="82000"/>
            </a:srgbClr>
          </a:solidFill>
          <a:ln/>
        </p:spPr>
        <p:txBody>
          <a:bodyPr wrap="square" lIns="45720" tIns="0" rIns="45720" bIns="0" rtlCol="0" anchor="ctr"/>
          <a:lstStyle/>
          <a:p>
            <a:pPr indent="0" marL="0" algn="ctr">
              <a:buNone/>
            </a:pPr>
            <a:r>
              <a:rPr lang="en-US" sz="1200" dirty="0">
                <a:solidFill>
                  <a:srgbClr val="8A74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2.0km · 생활권</a:t>
            </a:r>
            <a:endParaRPr lang="en-US" sz="1150" dirty="0"/>
          </a:p>
        </p:txBody>
      </p:sp>
      <p:sp>
        <p:nvSpPr>
          <p:cNvPr id="20" name="Shape 16"/>
          <p:cNvSpPr/>
          <p:nvPr/>
        </p:nvSpPr>
        <p:spPr>
          <a:xfrm flipH="1">
            <a:off x="7368235" y="4160520"/>
            <a:ext cx="559613" cy="283464"/>
          </a:xfrm>
          <a:prstGeom prst="line">
            <a:avLst/>
          </a:prstGeom>
          <a:noFill/>
          <a:ln w="20320">
            <a:solidFill>
              <a:srgbClr val="9B6FB0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 flipV="1">
            <a:off x="7927848" y="4027018"/>
            <a:ext cx="640994" cy="133502"/>
          </a:xfrm>
          <a:prstGeom prst="line">
            <a:avLst/>
          </a:prstGeom>
          <a:noFill/>
          <a:ln w="20320">
            <a:solidFill>
              <a:srgbClr val="9B6FB0"/>
            </a:solidFill>
            <a:prstDash val="solid"/>
          </a:ln>
        </p:spPr>
      </p:sp>
      <p:sp>
        <p:nvSpPr>
          <p:cNvPr id="22" name="Shape 18"/>
          <p:cNvSpPr/>
          <p:nvPr/>
        </p:nvSpPr>
        <p:spPr>
          <a:xfrm flipH="1" flipV="1">
            <a:off x="7277710" y="3025750"/>
            <a:ext cx="650138" cy="1134770"/>
          </a:xfrm>
          <a:prstGeom prst="line">
            <a:avLst/>
          </a:prstGeom>
          <a:noFill/>
          <a:ln w="20320">
            <a:solidFill>
              <a:srgbClr val="00A84D"/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 flipV="1">
            <a:off x="7927848" y="3459175"/>
            <a:ext cx="1549908" cy="701345"/>
          </a:xfrm>
          <a:prstGeom prst="line">
            <a:avLst/>
          </a:prstGeom>
          <a:noFill/>
          <a:ln w="20320">
            <a:solidFill>
              <a:srgbClr val="00A84D"/>
            </a:solidFill>
            <a:prstDash val="solid"/>
          </a:ln>
        </p:spPr>
      </p:sp>
      <p:sp>
        <p:nvSpPr>
          <p:cNvPr id="24" name="Shape 20"/>
          <p:cNvSpPr/>
          <p:nvPr/>
        </p:nvSpPr>
        <p:spPr>
          <a:xfrm flipH="1">
            <a:off x="6909206" y="4160520"/>
            <a:ext cx="1018642" cy="1361542"/>
          </a:xfrm>
          <a:prstGeom prst="line">
            <a:avLst/>
          </a:prstGeom>
          <a:noFill/>
          <a:ln w="20320">
            <a:solidFill>
              <a:srgbClr val="EF7C1C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 flipH="1">
            <a:off x="7088429" y="4160520"/>
            <a:ext cx="839419" cy="2476195"/>
          </a:xfrm>
          <a:prstGeom prst="line">
            <a:avLst/>
          </a:prstGeom>
          <a:noFill/>
          <a:ln w="20320">
            <a:solidFill>
              <a:srgbClr val="EF7C1C"/>
            </a:solidFill>
            <a:prstDash val="solid"/>
          </a:ln>
        </p:spPr>
      </p:sp>
      <p:sp>
        <p:nvSpPr>
          <p:cNvPr id="26" name="Shape 22"/>
          <p:cNvSpPr/>
          <p:nvPr/>
        </p:nvSpPr>
        <p:spPr>
          <a:xfrm>
            <a:off x="7185355" y="4261104"/>
            <a:ext cx="365760" cy="365760"/>
          </a:xfrm>
          <a:prstGeom prst="ellipse">
            <a:avLst/>
          </a:prstGeom>
          <a:solidFill>
            <a:srgbClr val="9B6FB0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4780483" y="4041648"/>
            <a:ext cx="23317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12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신금호역</a:t>
            </a:r>
            <a:endParaRPr lang="en-US" sz="1600" dirty="0"/>
          </a:p>
          <a:p>
            <a:pPr algn="r"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5호선</a:t>
            </a:r>
            <a:endParaRPr lang="en-US" sz="1600" dirty="0"/>
          </a:p>
          <a:p>
            <a:pPr algn="r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약 480m</a:t>
            </a:r>
            <a:endParaRPr lang="en-US" sz="1600" dirty="0"/>
          </a:p>
        </p:txBody>
      </p:sp>
      <p:sp>
        <p:nvSpPr>
          <p:cNvPr id="28" name="Shape 24"/>
          <p:cNvSpPr/>
          <p:nvPr/>
        </p:nvSpPr>
        <p:spPr>
          <a:xfrm>
            <a:off x="8385962" y="3844138"/>
            <a:ext cx="365760" cy="365760"/>
          </a:xfrm>
          <a:prstGeom prst="ellipse">
            <a:avLst/>
          </a:prstGeom>
          <a:solidFill>
            <a:srgbClr val="9B6FB0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9" name="Text 25"/>
          <p:cNvSpPr/>
          <p:nvPr/>
        </p:nvSpPr>
        <p:spPr>
          <a:xfrm>
            <a:off x="8824874" y="3624682"/>
            <a:ext cx="22860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행당역</a:t>
            </a:r>
            <a:endParaRPr lang="en-US" sz="1600" dirty="0"/>
          </a:p>
          <a:p>
            <a:pPr algn="l"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5호선</a:t>
            </a:r>
            <a:endParaRPr lang="en-US" sz="1600" dirty="0"/>
          </a:p>
          <a:p>
            <a:pPr algn="l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약 500m</a:t>
            </a:r>
            <a:endParaRPr lang="en-US" sz="1600" dirty="0"/>
          </a:p>
        </p:txBody>
      </p:sp>
      <p:sp>
        <p:nvSpPr>
          <p:cNvPr id="30" name="Shape 26"/>
          <p:cNvSpPr/>
          <p:nvPr/>
        </p:nvSpPr>
        <p:spPr>
          <a:xfrm>
            <a:off x="7094830" y="2842870"/>
            <a:ext cx="365760" cy="365760"/>
          </a:xfrm>
          <a:prstGeom prst="ellipse">
            <a:avLst/>
          </a:prstGeom>
          <a:solidFill>
            <a:srgbClr val="00A84D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1" name="Text 27"/>
          <p:cNvSpPr/>
          <p:nvPr/>
        </p:nvSpPr>
        <p:spPr>
          <a:xfrm>
            <a:off x="4689958" y="2623414"/>
            <a:ext cx="23317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12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신당역</a:t>
            </a:r>
            <a:endParaRPr lang="en-US" sz="1600" dirty="0"/>
          </a:p>
          <a:p>
            <a:pPr algn="r"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2·6호선</a:t>
            </a:r>
            <a:endParaRPr lang="en-US" sz="1600" dirty="0"/>
          </a:p>
          <a:p>
            <a:pPr algn="r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약 1.0km</a:t>
            </a:r>
            <a:endParaRPr lang="en-US" sz="1600" dirty="0"/>
          </a:p>
        </p:txBody>
      </p:sp>
      <p:sp>
        <p:nvSpPr>
          <p:cNvPr id="32" name="Shape 28"/>
          <p:cNvSpPr/>
          <p:nvPr/>
        </p:nvSpPr>
        <p:spPr>
          <a:xfrm>
            <a:off x="9294876" y="3276295"/>
            <a:ext cx="365760" cy="365760"/>
          </a:xfrm>
          <a:prstGeom prst="ellipse">
            <a:avLst/>
          </a:prstGeom>
          <a:solidFill>
            <a:srgbClr val="00A84D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3" name="Text 29"/>
          <p:cNvSpPr/>
          <p:nvPr/>
        </p:nvSpPr>
        <p:spPr>
          <a:xfrm>
            <a:off x="9733788" y="3056839"/>
            <a:ext cx="22860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왕십리역</a:t>
            </a:r>
            <a:endParaRPr lang="en-US" sz="1600" dirty="0"/>
          </a:p>
          <a:p>
            <a:pPr algn="l"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2·5·경의중앙·수인분당</a:t>
            </a:r>
            <a:endParaRPr lang="en-US" sz="1600" dirty="0"/>
          </a:p>
          <a:p>
            <a:pPr algn="l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약 1.3km</a:t>
            </a:r>
            <a:endParaRPr lang="en-US" sz="1600" dirty="0"/>
          </a:p>
        </p:txBody>
      </p:sp>
      <p:sp>
        <p:nvSpPr>
          <p:cNvPr id="34" name="Shape 30"/>
          <p:cNvSpPr/>
          <p:nvPr/>
        </p:nvSpPr>
        <p:spPr>
          <a:xfrm>
            <a:off x="6726326" y="5339182"/>
            <a:ext cx="365760" cy="365760"/>
          </a:xfrm>
          <a:prstGeom prst="ellipse">
            <a:avLst/>
          </a:prstGeom>
          <a:solidFill>
            <a:srgbClr val="EF7C1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5" name="Text 31"/>
          <p:cNvSpPr/>
          <p:nvPr/>
        </p:nvSpPr>
        <p:spPr>
          <a:xfrm>
            <a:off x="4321454" y="5119726"/>
            <a:ext cx="23317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12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금호역</a:t>
            </a:r>
            <a:endParaRPr lang="en-US" sz="1600" dirty="0"/>
          </a:p>
          <a:p>
            <a:pPr algn="r"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3호선</a:t>
            </a:r>
            <a:endParaRPr lang="en-US" sz="1600" dirty="0"/>
          </a:p>
          <a:p>
            <a:pPr algn="r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약 1.3km</a:t>
            </a:r>
            <a:endParaRPr lang="en-US" sz="1600" dirty="0"/>
          </a:p>
        </p:txBody>
      </p:sp>
      <p:sp>
        <p:nvSpPr>
          <p:cNvPr id="36" name="Shape 32"/>
          <p:cNvSpPr/>
          <p:nvPr/>
        </p:nvSpPr>
        <p:spPr>
          <a:xfrm>
            <a:off x="6905549" y="6453835"/>
            <a:ext cx="365760" cy="365760"/>
          </a:xfrm>
          <a:prstGeom prst="ellipse">
            <a:avLst/>
          </a:prstGeom>
          <a:solidFill>
            <a:srgbClr val="EF7C1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7" name="Text 33"/>
          <p:cNvSpPr/>
          <p:nvPr/>
        </p:nvSpPr>
        <p:spPr>
          <a:xfrm>
            <a:off x="4500677" y="6234379"/>
            <a:ext cx="23317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12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옥수역</a:t>
            </a:r>
            <a:endParaRPr lang="en-US" sz="1600" dirty="0"/>
          </a:p>
          <a:p>
            <a:pPr algn="r"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3호선·경의중앙</a:t>
            </a:r>
            <a:endParaRPr lang="en-US" sz="1600" dirty="0"/>
          </a:p>
          <a:p>
            <a:pPr algn="r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약 2.0km</a:t>
            </a:r>
            <a:endParaRPr lang="en-US" sz="1600" dirty="0"/>
          </a:p>
        </p:txBody>
      </p:sp>
      <p:pic>
        <p:nvPicPr>
          <p:cNvPr id="38" name="Image 2" descr="/home/claude/orbs/orb_HUB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360" y="3685032"/>
            <a:ext cx="950976" cy="950976"/>
          </a:xfrm>
          <a:prstGeom prst="rect">
            <a:avLst/>
          </a:prstGeom>
        </p:spPr>
      </p:pic>
      <p:sp>
        <p:nvSpPr>
          <p:cNvPr id="39" name="Text 34"/>
          <p:cNvSpPr/>
          <p:nvPr/>
        </p:nvSpPr>
        <p:spPr>
          <a:xfrm>
            <a:off x="7452360" y="3685032"/>
            <a:ext cx="950976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사업지</a:t>
            </a:r>
            <a:endParaRPr lang="en-US" sz="1100" dirty="0"/>
          </a:p>
        </p:txBody>
      </p:sp>
      <p:sp>
        <p:nvSpPr>
          <p:cNvPr id="40" name="Text 35"/>
          <p:cNvSpPr/>
          <p:nvPr/>
        </p:nvSpPr>
        <p:spPr>
          <a:xfrm>
            <a:off x="5504688" y="175564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8A74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N</a:t>
            </a:r>
            <a:endParaRPr lang="en-US" sz="1000" dirty="0"/>
          </a:p>
        </p:txBody>
      </p:sp>
      <p:sp>
        <p:nvSpPr>
          <p:cNvPr id="41" name="Shape 36"/>
          <p:cNvSpPr/>
          <p:nvPr/>
        </p:nvSpPr>
        <p:spPr>
          <a:xfrm>
            <a:off x="5687568" y="2011680"/>
            <a:ext cx="0" cy="384048"/>
          </a:xfrm>
          <a:prstGeom prst="line">
            <a:avLst/>
          </a:prstGeom>
          <a:noFill/>
          <a:ln w="12700">
            <a:solidFill>
              <a:srgbClr val="8A7440"/>
            </a:solidFill>
            <a:prstDash val="solid"/>
            <a:headEnd type="triangle"/>
          </a:ln>
        </p:spPr>
      </p:sp>
      <p:sp>
        <p:nvSpPr>
          <p:cNvPr id="42" name="Shape 37"/>
          <p:cNvSpPr/>
          <p:nvPr/>
        </p:nvSpPr>
        <p:spPr>
          <a:xfrm>
            <a:off x="566928" y="1874520"/>
            <a:ext cx="3986784" cy="4846320"/>
          </a:xfrm>
          <a:prstGeom prst="roundRect">
            <a:avLst>
              <a:gd name="adj" fmla="val 789"/>
            </a:avLst>
          </a:prstGeom>
          <a:solidFill>
            <a:srgbClr val="141C2B">
              <a:alpha val="68000"/>
            </a:srgbClr>
          </a:solidFill>
          <a:ln/>
        </p:spPr>
      </p:sp>
      <p:sp>
        <p:nvSpPr>
          <p:cNvPr id="43" name="Text 38"/>
          <p:cNvSpPr/>
          <p:nvPr/>
        </p:nvSpPr>
        <p:spPr>
          <a:xfrm>
            <a:off x="841248" y="2185416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법정 역세권</a:t>
            </a:r>
            <a:endParaRPr lang="en-US" sz="1500" dirty="0"/>
          </a:p>
        </p:txBody>
      </p:sp>
      <p:sp>
        <p:nvSpPr>
          <p:cNvPr id="44" name="Text 39"/>
          <p:cNvSpPr/>
          <p:nvPr/>
        </p:nvSpPr>
        <p:spPr>
          <a:xfrm>
            <a:off x="841248" y="251460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승강장으로부터 350m 이내</a:t>
            </a:r>
            <a:endParaRPr lang="en-US" sz="1150" dirty="0"/>
          </a:p>
        </p:txBody>
      </p:sp>
      <p:sp>
        <p:nvSpPr>
          <p:cNvPr id="45" name="Text 40"/>
          <p:cNvSpPr/>
          <p:nvPr/>
        </p:nvSpPr>
        <p:spPr>
          <a:xfrm>
            <a:off x="841248" y="3044952"/>
            <a:ext cx="34747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C9A96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73.3%</a:t>
            </a:r>
            <a:endParaRPr lang="en-US" sz="4000" dirty="0"/>
          </a:p>
        </p:txBody>
      </p:sp>
      <p:sp>
        <p:nvSpPr>
          <p:cNvPr id="46" name="Text 41"/>
          <p:cNvSpPr/>
          <p:nvPr/>
        </p:nvSpPr>
        <p:spPr>
          <a:xfrm>
            <a:off x="841248" y="3922776"/>
            <a:ext cx="3474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신금호역 350m 이내 · 10,580.3㎡</a:t>
            </a:r>
            <a:endParaRPr lang="en-US" sz="1150" dirty="0"/>
          </a:p>
          <a:p>
            <a:pPr indent="0" marL="0">
              <a:buNone/>
            </a:pPr>
            <a:r>
              <a:rPr sz="1100">
                <a:solidFill>
                  <a:srgbClr val="7E8CA6"/>
                </a:solidFill>
                <a:latin typeface="Malgun Gothic"/>
              </a:rPr>
              <a:t>관리계획안(2026. 4. 14.) 90p 기재값</a:t>
            </a:r>
            <a:endParaRPr lang="en-US" sz="1150" dirty="0"/>
          </a:p>
        </p:txBody>
      </p:sp>
      <p:sp>
        <p:nvSpPr>
          <p:cNvPr id="47" name="Shape 42"/>
          <p:cNvSpPr/>
          <p:nvPr/>
        </p:nvSpPr>
        <p:spPr>
          <a:xfrm>
            <a:off x="841248" y="4489704"/>
            <a:ext cx="3474720" cy="0"/>
          </a:xfrm>
          <a:prstGeom prst="line">
            <a:avLst/>
          </a:prstGeom>
          <a:noFill/>
          <a:ln w="12700">
            <a:solidFill>
              <a:srgbClr val="33415C"/>
            </a:solidFill>
            <a:prstDash val="solid"/>
          </a:ln>
        </p:spPr>
      </p:sp>
      <p:sp>
        <p:nvSpPr>
          <p:cNvPr id="48" name="Text 43"/>
          <p:cNvSpPr/>
          <p:nvPr/>
        </p:nvSpPr>
        <p:spPr>
          <a:xfrm>
            <a:off x="841248" y="4672584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행당역  </a:t>
            </a:r>
            <a:pPr indent="0" marL="0">
              <a:buNone/>
            </a:pPr>
            <a:r>
              <a:rPr lang="en-US" sz="1500" b="1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12.9%</a:t>
            </a:r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 ·  1,373.7㎡</a:t>
            </a:r>
            <a:endParaRPr lang="en-US" sz="1150" dirty="0"/>
          </a:p>
        </p:txBody>
      </p:sp>
      <p:sp>
        <p:nvSpPr>
          <p:cNvPr id="49" name="Text 44"/>
          <p:cNvSpPr/>
          <p:nvPr/>
        </p:nvSpPr>
        <p:spPr>
          <a:xfrm>
            <a:off x="841248" y="5303520"/>
            <a:ext cx="34747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4000"/>
              </a:lnSpc>
              <a:buNone/>
            </a:pPr>
            <a:r>
              <a:rPr sz="1250" b="1">
                <a:solidFill>
                  <a:srgbClr val="E6CE99"/>
                </a:solidFill>
                <a:latin typeface="Malgun Gothic"/>
              </a:rPr>
              <a:t>법정 요건은 「구역 면적의 과반 이상」이며,</a:t>
            </a:r>
            <a:endParaRPr lang="en-US" sz="1150" dirty="0"/>
          </a:p>
          <a:p>
            <a:pPr indent="0" marL="0">
              <a:lnSpc>
                <a:spcPct val="134000"/>
              </a:lnSpc>
              <a:buNone/>
            </a:pPr>
            <a:r>
              <a:rPr sz="1250" b="1">
                <a:solidFill>
                  <a:srgbClr val="E6CE99"/>
                </a:solidFill>
                <a:latin typeface="Malgun Gothic"/>
              </a:rPr>
              <a:t>신금호역 하나만으로 요건을 충족합니다.</a:t>
            </a:r>
            <a:endParaRPr lang="en-US" sz="1150" dirty="0"/>
          </a:p>
          <a:p>
            <a:pPr indent="0" marL="0">
              <a:lnSpc>
                <a:spcPct val="134000"/>
              </a:lnSpc>
              <a:buNone/>
            </a:pPr>
            <a:r>
              <a:rPr sz="1250" b="0">
                <a:solidFill>
                  <a:srgbClr val="C9D2E2"/>
                </a:solidFill>
                <a:latin typeface="Malgun Gothic"/>
              </a:rPr>
              <a:t>준주거 종상향 · 계획 용적률 약 420%의</a:t>
            </a:r>
            <a:endParaRPr lang="en-US" sz="1150" dirty="0"/>
          </a:p>
          <a:p>
            <a:pPr indent="0" marL="0">
              <a:lnSpc>
                <a:spcPct val="134000"/>
              </a:lnSpc>
              <a:buNone/>
            </a:pPr>
            <a:r>
              <a:rPr sz="1250" b="0">
                <a:solidFill>
                  <a:srgbClr val="C9D2E2"/>
                </a:solidFill>
                <a:latin typeface="Malgun Gothic"/>
              </a:rPr>
              <a:t>법적 근거가 됩니다.</a:t>
            </a:r>
            <a:endParaRPr lang="en-US" sz="1150" dirty="0"/>
          </a:p>
        </p:txBody>
      </p:sp>
      <p:sp>
        <p:nvSpPr>
          <p:cNvPr id="50" name="Shape 45"/>
          <p:cNvSpPr/>
          <p:nvPr/>
        </p:nvSpPr>
        <p:spPr>
          <a:xfrm>
            <a:off x="11704320" y="1874520"/>
            <a:ext cx="3986784" cy="4846320"/>
          </a:xfrm>
          <a:prstGeom prst="roundRect">
            <a:avLst>
              <a:gd name="adj" fmla="val 789"/>
            </a:avLst>
          </a:prstGeom>
          <a:solidFill>
            <a:srgbClr val="141C2B">
              <a:alpha val="68000"/>
            </a:srgbClr>
          </a:solidFill>
          <a:ln/>
        </p:spPr>
      </p:sp>
      <p:sp>
        <p:nvSpPr>
          <p:cNvPr id="51" name="Text 46"/>
          <p:cNvSpPr/>
          <p:nvPr/>
        </p:nvSpPr>
        <p:spPr>
          <a:xfrm>
            <a:off x="11978640" y="2185416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5호선 도보권</a:t>
            </a:r>
            <a:endParaRPr lang="en-US" sz="1500" dirty="0"/>
          </a:p>
        </p:txBody>
      </p:sp>
      <p:sp>
        <p:nvSpPr>
          <p:cNvPr id="52" name="Text 47"/>
          <p:cNvSpPr/>
          <p:nvPr/>
        </p:nvSpPr>
        <p:spPr>
          <a:xfrm>
            <a:off x="11978640" y="251460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구역에서 걸어서 닿는 두 개 역</a:t>
            </a:r>
            <a:endParaRPr lang="en-US" sz="1150" dirty="0"/>
          </a:p>
        </p:txBody>
      </p:sp>
      <p:sp>
        <p:nvSpPr>
          <p:cNvPr id="53" name="Shape 48"/>
          <p:cNvSpPr/>
          <p:nvPr/>
        </p:nvSpPr>
        <p:spPr>
          <a:xfrm>
            <a:off x="11978640" y="3282696"/>
            <a:ext cx="219456" cy="219456"/>
          </a:xfrm>
          <a:prstGeom prst="ellipse">
            <a:avLst/>
          </a:prstGeom>
          <a:solidFill>
            <a:srgbClr val="9B6FB0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54" name="Text 49"/>
          <p:cNvSpPr/>
          <p:nvPr/>
        </p:nvSpPr>
        <p:spPr>
          <a:xfrm>
            <a:off x="12307824" y="3172968"/>
            <a:ext cx="31455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신금호역</a:t>
            </a:r>
            <a:endParaRPr lang="en-US" sz="1550" dirty="0"/>
          </a:p>
        </p:txBody>
      </p:sp>
      <p:sp>
        <p:nvSpPr>
          <p:cNvPr id="55" name="Text 50"/>
          <p:cNvSpPr/>
          <p:nvPr/>
        </p:nvSpPr>
        <p:spPr>
          <a:xfrm>
            <a:off x="12307824" y="3520440"/>
            <a:ext cx="3145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약 480m  ·  도보 약 7분</a:t>
            </a:r>
            <a:endParaRPr lang="en-US" sz="1200" dirty="0"/>
          </a:p>
        </p:txBody>
      </p:sp>
      <p:sp>
        <p:nvSpPr>
          <p:cNvPr id="56" name="Shape 51"/>
          <p:cNvSpPr/>
          <p:nvPr/>
        </p:nvSpPr>
        <p:spPr>
          <a:xfrm>
            <a:off x="11978640" y="4379976"/>
            <a:ext cx="219456" cy="219456"/>
          </a:xfrm>
          <a:prstGeom prst="ellipse">
            <a:avLst/>
          </a:prstGeom>
          <a:solidFill>
            <a:srgbClr val="9B6FB0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57" name="Text 52"/>
          <p:cNvSpPr/>
          <p:nvPr/>
        </p:nvSpPr>
        <p:spPr>
          <a:xfrm>
            <a:off x="12307824" y="4270248"/>
            <a:ext cx="31455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행당역</a:t>
            </a:r>
            <a:endParaRPr lang="en-US" sz="1550" dirty="0"/>
          </a:p>
        </p:txBody>
      </p:sp>
      <p:sp>
        <p:nvSpPr>
          <p:cNvPr id="58" name="Text 53"/>
          <p:cNvSpPr/>
          <p:nvPr/>
        </p:nvSpPr>
        <p:spPr>
          <a:xfrm>
            <a:off x="12307824" y="4617720"/>
            <a:ext cx="3145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약 500m  ·  도보 약 7~8분</a:t>
            </a:r>
            <a:endParaRPr lang="en-US" sz="1200" dirty="0"/>
          </a:p>
        </p:txBody>
      </p:sp>
      <p:sp>
        <p:nvSpPr>
          <p:cNvPr id="59" name="Shape 54"/>
          <p:cNvSpPr/>
          <p:nvPr/>
        </p:nvSpPr>
        <p:spPr>
          <a:xfrm>
            <a:off x="11978640" y="5358384"/>
            <a:ext cx="3474720" cy="0"/>
          </a:xfrm>
          <a:prstGeom prst="line">
            <a:avLst/>
          </a:prstGeom>
          <a:noFill/>
          <a:ln w="12700">
            <a:solidFill>
              <a:srgbClr val="33415C"/>
            </a:solidFill>
            <a:prstDash val="solid"/>
          </a:ln>
        </p:spPr>
      </p:sp>
      <p:sp>
        <p:nvSpPr>
          <p:cNvPr id="60" name="Text 55"/>
          <p:cNvSpPr/>
          <p:nvPr/>
        </p:nvSpPr>
        <p:spPr>
          <a:xfrm>
            <a:off x="11978640" y="5504688"/>
            <a:ext cx="3474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4000"/>
              </a:lnSpc>
              <a:buNone/>
            </a:pPr>
            <a:r>
              <a:rPr sz="1100" b="1">
                <a:solidFill>
                  <a:srgbClr val="E6CE99"/>
                </a:solidFill>
                <a:latin typeface="Malgun Gothic"/>
              </a:rPr>
              <a:t>※ 좌측 73.3%는 구역 면적 기준 비율,</a:t>
            </a:r>
            <a:endParaRPr lang="en-US" sz="1150" dirty="0"/>
          </a:p>
          <a:p>
            <a:pPr indent="0" marL="0">
              <a:lnSpc>
                <a:spcPct val="134000"/>
              </a:lnSpc>
              <a:buNone/>
            </a:pPr>
            <a:r>
              <a:rPr sz="1100" b="1">
                <a:solidFill>
                  <a:srgbClr val="E6CE99"/>
                </a:solidFill>
                <a:latin typeface="Malgun Gothic"/>
              </a:rPr>
              <a:t>위 480m·500m는 중심점 기준 직선거리로</a:t>
            </a:r>
            <a:endParaRPr lang="en-US" sz="1150" dirty="0"/>
          </a:p>
          <a:p>
            <a:pPr indent="0" marL="0">
              <a:lnSpc>
                <a:spcPct val="134000"/>
              </a:lnSpc>
              <a:buNone/>
            </a:pPr>
            <a:r>
              <a:rPr sz="1100" b="1">
                <a:solidFill>
                  <a:srgbClr val="E6CE99"/>
                </a:solidFill>
                <a:latin typeface="Malgun Gothic"/>
              </a:rPr>
              <a:t>산정 기준이 서로 다릅니다.</a:t>
            </a:r>
            <a:endParaRPr lang="en-US" sz="1150" dirty="0"/>
          </a:p>
          <a:p>
            <a:pPr indent="0" marL="0">
              <a:lnSpc>
                <a:spcPct val="134000"/>
              </a:lnSpc>
              <a:buNone/>
            </a:pPr>
            <a:r>
              <a:rPr sz="1100" b="0">
                <a:solidFill>
                  <a:srgbClr val="C9D2E2"/>
                </a:solidFill>
                <a:latin typeface="Malgun Gothic"/>
              </a:rPr>
              <a:t>나머지 네 개 역은 도보권이 아닌</a:t>
            </a:r>
            <a:endParaRPr lang="en-US" sz="1150" dirty="0"/>
          </a:p>
          <a:p>
            <a:pPr indent="0" marL="0">
              <a:lnSpc>
                <a:spcPct val="134000"/>
              </a:lnSpc>
              <a:buNone/>
            </a:pPr>
            <a:r>
              <a:rPr sz="1100" b="0">
                <a:solidFill>
                  <a:srgbClr val="C9D2E2"/>
                </a:solidFill>
                <a:latin typeface="Malgun Gothic"/>
              </a:rPr>
              <a:t>생활권으로, 마을버스로 연계 접근합니다.</a:t>
            </a:r>
            <a:endParaRPr lang="en-US" sz="1150" dirty="0"/>
          </a:p>
        </p:txBody>
      </p:sp>
      <p:sp>
        <p:nvSpPr>
          <p:cNvPr id="61" name="Text 56"/>
          <p:cNvSpPr/>
          <p:nvPr/>
        </p:nvSpPr>
        <p:spPr>
          <a:xfrm>
            <a:off x="3291840" y="6876288"/>
            <a:ext cx="9692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생활권 · 마을버스 연계</a:t>
            </a:r>
            <a:endParaRPr lang="en-US" sz="14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291840" y="7223760"/>
          <a:ext cx="9692640" cy="914400"/>
        </p:xfrm>
        <a:graphic>
          <a:graphicData uri="http://schemas.openxmlformats.org/drawingml/2006/table">
            <a:tbl>
              <a:tblPr/>
              <a:tblGrid>
                <a:gridCol w="2423160"/>
                <a:gridCol w="2423160"/>
                <a:gridCol w="2423160"/>
                <a:gridCol w="2423160"/>
              </a:tblGrid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E6CE99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신당역  약 1.0km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E6CE99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금호역  약 1.3km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E6CE99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왕십리역  약 1.3km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E6CE99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옥수역  약 2.0km</a:t>
                      </a:r>
                      <a:endParaRPr lang="en-US" sz="12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C2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dirty="0">
                          <a:solidFill>
                            <a:srgbClr val="93A2B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성동01 직통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dirty="0">
                          <a:solidFill>
                            <a:srgbClr val="93A2B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성동01 · 시내버스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dirty="0">
                          <a:solidFill>
                            <a:srgbClr val="93A2B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성동03-1 직통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dirty="0">
                          <a:solidFill>
                            <a:srgbClr val="93A2B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성동01 직통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40"/>
                    </a:solidFill>
                  </a:tcPr>
                </a:tc>
              </a:tr>
            </a:tbl>
          </a:graphicData>
        </a:graphic>
      </p:graphicFrame>
      <p:sp>
        <p:nvSpPr>
          <p:cNvPr id="63" name="Text 57"/>
          <p:cNvSpPr/>
          <p:nvPr/>
        </p:nvSpPr>
        <p:spPr>
          <a:xfrm>
            <a:off x="3291840" y="8220456"/>
            <a:ext cx="9692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 algn="ctr">
              <a:lnSpc>
                <a:spcPct val="128000"/>
              </a:lnSpc>
              <a:buNone/>
            </a:pPr>
            <a:r>
              <a:rPr sz="1100">
                <a:solidFill>
                  <a:srgbClr val="93A2BB"/>
                </a:solidFill>
                <a:latin typeface="Malgun Gothic"/>
              </a:rPr>
              <a:t>※ 역 거리는 사업지 중심점(금호동1가 167-62 일대) 기준 직선거리 · 역세권 면적 비율 및 용적률은 관리계획안(2026. 4. 14.) 기재값</a:t>
            </a:r>
            <a:endParaRPr lang="en-US" sz="950" dirty="0"/>
          </a:p>
          <a:p>
            <a:pPr indent="0" marL="0" algn="ctr">
              <a:lnSpc>
                <a:spcPct val="128000"/>
              </a:lnSpc>
              <a:buNone/>
            </a:pPr>
            <a:r>
              <a:rPr sz="1100">
                <a:solidFill>
                  <a:srgbClr val="93A2BB"/>
                </a:solidFill>
                <a:latin typeface="Malgun Gothic"/>
              </a:rPr>
              <a:t>※ 마을버스 노선 · 정차 위치 · 배차간격은 성동구청 공식 안내 대조 후 확정 / 배경 이미지는 도안이며 실제 지형도가 아님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822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ext/ppt/media/image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30"/>
            <a:ext cx="16256020" cy="906783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268626" y="4941417"/>
            <a:ext cx="4289450" cy="34472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ADCC1"/>
              </a:gs>
              <a:gs pos="100000">
                <a:srgbClr val="A8905F"/>
              </a:gs>
            </a:gsLst>
            <a:lin scaled="0" ang="16200000"/>
          </a:gradFill>
          <a:ln w="9525">
            <a:solidFill>
              <a:srgbClr val="D8C7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3152" rIns="73152" tIns="0" bIns="0"/>
          <a:lstStyle/>
          <a:p>
            <a:pPr algn="ctr"/>
            <a:r>
              <a:rPr sz="1400" b="1">
                <a:solidFill>
                  <a:srgbClr val="1A1408"/>
                </a:solidFill>
                <a:latin typeface="Malgun Gothic"/>
              </a:rPr>
              <a:t>성동01번 직통 — 신당역 ↔ 옥수역 한 번에 연결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711842" y="4941417"/>
            <a:ext cx="4443069" cy="34472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ADCC1"/>
              </a:gs>
              <a:gs pos="100000">
                <a:srgbClr val="A8905F"/>
              </a:gs>
            </a:gsLst>
            <a:lin scaled="0" ang="16200000"/>
          </a:gradFill>
          <a:ln w="9525">
            <a:solidFill>
              <a:srgbClr val="D8C7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3152" rIns="73152" tIns="0" bIns="0"/>
          <a:lstStyle/>
          <a:p>
            <a:pPr algn="ctr"/>
            <a:r>
              <a:rPr sz="1400" b="1">
                <a:solidFill>
                  <a:srgbClr val="1A1408"/>
                </a:solidFill>
                <a:latin typeface="Malgun Gothic"/>
              </a:rPr>
              <a:t>성동03-1번 직통 — 통합 환승 거점 왕십리역 연결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822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ext/ppt/media/image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30"/>
            <a:ext cx="16256020" cy="90678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822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56032"/>
            <a:ext cx="15709392" cy="8631936"/>
          </a:xfrm>
          <a:prstGeom prst="rect">
            <a:avLst/>
          </a:prstGeom>
          <a:ln w="12700">
            <a:solidFill>
              <a:srgbClr val="8A744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84048" y="365760"/>
            <a:ext cx="15489936" cy="8412480"/>
          </a:xfrm>
          <a:prstGeom prst="rect">
            <a:avLst/>
          </a:prstGeom>
          <a:ln w="19050">
            <a:solidFill>
              <a:srgbClr val="C9A96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84048" y="365760"/>
            <a:ext cx="310896" cy="310896"/>
          </a:xfrm>
          <a:prstGeom prst="line">
            <a:avLst/>
          </a:prstGeom>
          <a:noFill/>
          <a:ln w="9525">
            <a:solidFill>
              <a:srgbClr val="C9A9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84048" y="365760"/>
            <a:ext cx="475488" cy="475488"/>
          </a:xfrm>
          <a:prstGeom prst="line">
            <a:avLst/>
          </a:prstGeom>
          <a:noFill/>
          <a:ln w="9525">
            <a:solidFill>
              <a:srgbClr val="C9A96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flipH="1">
            <a:off x="15563088" y="365760"/>
            <a:ext cx="310896" cy="310896"/>
          </a:xfrm>
          <a:prstGeom prst="line">
            <a:avLst/>
          </a:prstGeom>
          <a:noFill/>
          <a:ln w="9525">
            <a:solidFill>
              <a:srgbClr val="C9A96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flipH="1">
            <a:off x="15398496" y="365760"/>
            <a:ext cx="475488" cy="475488"/>
          </a:xfrm>
          <a:prstGeom prst="line">
            <a:avLst/>
          </a:prstGeom>
          <a:noFill/>
          <a:ln w="9525">
            <a:solidFill>
              <a:srgbClr val="C9A96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 flipH="1">
            <a:off x="384048" y="8467344"/>
            <a:ext cx="310896" cy="310896"/>
          </a:xfrm>
          <a:prstGeom prst="line">
            <a:avLst/>
          </a:prstGeom>
          <a:noFill/>
          <a:ln w="9525">
            <a:solidFill>
              <a:srgbClr val="C9A96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 flipH="1">
            <a:off x="384048" y="8302752"/>
            <a:ext cx="475488" cy="475488"/>
          </a:xfrm>
          <a:prstGeom prst="line">
            <a:avLst/>
          </a:prstGeom>
          <a:noFill/>
          <a:ln w="9525">
            <a:solidFill>
              <a:srgbClr val="C9A96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5563088" y="8467344"/>
            <a:ext cx="310896" cy="310896"/>
          </a:xfrm>
          <a:prstGeom prst="line">
            <a:avLst/>
          </a:prstGeom>
          <a:noFill/>
          <a:ln w="9525">
            <a:solidFill>
              <a:srgbClr val="C9A9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5398496" y="8302752"/>
            <a:ext cx="475488" cy="475488"/>
          </a:xfrm>
          <a:prstGeom prst="line">
            <a:avLst/>
          </a:prstGeom>
          <a:noFill/>
          <a:ln w="9525">
            <a:solidFill>
              <a:srgbClr val="C9A961"/>
            </a:solidFill>
            <a:prstDash val="solid"/>
          </a:ln>
        </p:spPr>
      </p:sp>
      <p:pic>
        <p:nvPicPr>
          <p:cNvPr id="12" name="Image 0" descr="/home/claude/title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92746" y="714329"/>
            <a:ext cx="11282324" cy="976305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2560320" y="224028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도심(CBD)</a:t>
            </a:r>
            <a:endParaRPr lang="en-US" sz="2800" dirty="0"/>
          </a:p>
          <a:p>
            <a:pPr algn="ctr" indent="0" marL="0">
              <a:lnSpc>
                <a:spcPct val="122000"/>
              </a:lnSpc>
              <a:buNone/>
            </a:pPr>
            <a:r>
              <a:rPr lang="en-US" sz="190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광화문 · 시청</a:t>
            </a:r>
            <a:endParaRPr lang="en-US" sz="2800" dirty="0"/>
          </a:p>
        </p:txBody>
      </p:sp>
      <p:sp>
        <p:nvSpPr>
          <p:cNvPr id="14" name="Text 11"/>
          <p:cNvSpPr/>
          <p:nvPr/>
        </p:nvSpPr>
        <p:spPr>
          <a:xfrm>
            <a:off x="5852160" y="224028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여의도(YBD)</a:t>
            </a:r>
            <a:endParaRPr lang="en-US" sz="2800" dirty="0"/>
          </a:p>
          <a:p>
            <a:pPr algn="ctr" indent="0" marL="0">
              <a:lnSpc>
                <a:spcPct val="122000"/>
              </a:lnSpc>
              <a:buNone/>
            </a:pPr>
            <a:r>
              <a:rPr lang="en-US" sz="190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금융가</a:t>
            </a:r>
            <a:endParaRPr lang="en-US" sz="2800" dirty="0"/>
          </a:p>
        </p:txBody>
      </p:sp>
      <p:sp>
        <p:nvSpPr>
          <p:cNvPr id="15" name="Text 12"/>
          <p:cNvSpPr/>
          <p:nvPr/>
        </p:nvSpPr>
        <p:spPr>
          <a:xfrm>
            <a:off x="9144000" y="224028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강남(GBD)</a:t>
            </a:r>
            <a:endParaRPr lang="en-US" sz="2800" dirty="0"/>
          </a:p>
          <a:p>
            <a:pPr algn="ctr" indent="0" marL="0">
              <a:lnSpc>
                <a:spcPct val="122000"/>
              </a:lnSpc>
              <a:buNone/>
            </a:pPr>
            <a:r>
              <a:rPr lang="en-US" sz="190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압구정 · 삼성</a:t>
            </a:r>
            <a:endParaRPr lang="en-US" sz="2800" dirty="0"/>
          </a:p>
        </p:txBody>
      </p:sp>
      <p:sp>
        <p:nvSpPr>
          <p:cNvPr id="16" name="Text 13"/>
          <p:cNvSpPr/>
          <p:nvPr/>
        </p:nvSpPr>
        <p:spPr>
          <a:xfrm>
            <a:off x="12435840" y="224028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성수</a:t>
            </a:r>
            <a:endParaRPr lang="en-US" sz="2800" dirty="0"/>
          </a:p>
          <a:p>
            <a:pPr algn="ctr" indent="0" marL="0">
              <a:lnSpc>
                <a:spcPct val="122000"/>
              </a:lnSpc>
              <a:buNone/>
            </a:pPr>
            <a:r>
              <a:rPr lang="en-US" sz="190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IT · 지식산업센터</a:t>
            </a:r>
            <a:endParaRPr lang="en-US" sz="2800" dirty="0"/>
          </a:p>
        </p:txBody>
      </p:sp>
      <p:sp>
        <p:nvSpPr>
          <p:cNvPr id="17" name="Shape 14"/>
          <p:cNvSpPr/>
          <p:nvPr/>
        </p:nvSpPr>
        <p:spPr>
          <a:xfrm>
            <a:off x="777240" y="3218688"/>
            <a:ext cx="14703552" cy="0"/>
          </a:xfrm>
          <a:prstGeom prst="line">
            <a:avLst/>
          </a:prstGeom>
          <a:noFill/>
          <a:ln w="12700">
            <a:solidFill>
              <a:srgbClr val="C9A961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48640" y="338328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이용 노선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2560320" y="3383280"/>
            <a:ext cx="3200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5호선 직결</a:t>
            </a:r>
            <a:endParaRPr lang="en-US" sz="2400" dirty="0"/>
          </a:p>
        </p:txBody>
      </p:sp>
      <p:sp>
        <p:nvSpPr>
          <p:cNvPr id="20" name="Text 17"/>
          <p:cNvSpPr/>
          <p:nvPr/>
        </p:nvSpPr>
        <p:spPr>
          <a:xfrm>
            <a:off x="5852160" y="3383280"/>
            <a:ext cx="3200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5호선 직결</a:t>
            </a:r>
            <a:endParaRPr lang="en-US" sz="2400" dirty="0"/>
          </a:p>
        </p:txBody>
      </p:sp>
      <p:sp>
        <p:nvSpPr>
          <p:cNvPr id="21" name="Text 18"/>
          <p:cNvSpPr/>
          <p:nvPr/>
        </p:nvSpPr>
        <p:spPr>
          <a:xfrm>
            <a:off x="9144000" y="3383280"/>
            <a:ext cx="3200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3호선 이용</a:t>
            </a:r>
            <a:endParaRPr lang="en-US" sz="2400" dirty="0"/>
          </a:p>
        </p:txBody>
      </p:sp>
      <p:sp>
        <p:nvSpPr>
          <p:cNvPr id="22" name="Text 19"/>
          <p:cNvSpPr/>
          <p:nvPr/>
        </p:nvSpPr>
        <p:spPr>
          <a:xfrm>
            <a:off x="12435840" y="3383280"/>
            <a:ext cx="3200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2호선(왕십리 환승)</a:t>
            </a:r>
            <a:endParaRPr lang="en-US" sz="2400" dirty="0"/>
          </a:p>
        </p:txBody>
      </p:sp>
      <p:sp>
        <p:nvSpPr>
          <p:cNvPr id="23" name="Text 20"/>
          <p:cNvSpPr/>
          <p:nvPr/>
        </p:nvSpPr>
        <p:spPr>
          <a:xfrm>
            <a:off x="548640" y="420624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지하철 소요시간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2560320" y="4206240"/>
            <a:ext cx="3200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약 10~15분</a:t>
            </a:r>
            <a:endParaRPr lang="en-US" sz="2400" dirty="0"/>
          </a:p>
        </p:txBody>
      </p:sp>
      <p:sp>
        <p:nvSpPr>
          <p:cNvPr id="25" name="Text 22"/>
          <p:cNvSpPr/>
          <p:nvPr/>
        </p:nvSpPr>
        <p:spPr>
          <a:xfrm>
            <a:off x="5852160" y="4206240"/>
            <a:ext cx="3200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약 25분</a:t>
            </a:r>
            <a:endParaRPr lang="en-US" sz="2400" dirty="0"/>
          </a:p>
        </p:txBody>
      </p:sp>
      <p:sp>
        <p:nvSpPr>
          <p:cNvPr id="26" name="Text 23"/>
          <p:cNvSpPr/>
          <p:nvPr/>
        </p:nvSpPr>
        <p:spPr>
          <a:xfrm>
            <a:off x="9144000" y="4206240"/>
            <a:ext cx="3200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약 5분(압구정)</a:t>
            </a:r>
            <a:endParaRPr lang="en-US" sz="2400" dirty="0"/>
          </a:p>
        </p:txBody>
      </p:sp>
      <p:sp>
        <p:nvSpPr>
          <p:cNvPr id="27" name="Text 24"/>
          <p:cNvSpPr/>
          <p:nvPr/>
        </p:nvSpPr>
        <p:spPr>
          <a:xfrm>
            <a:off x="12435840" y="4206240"/>
            <a:ext cx="3200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—</a:t>
            </a:r>
            <a:endParaRPr lang="en-US" sz="2400" dirty="0"/>
          </a:p>
        </p:txBody>
      </p:sp>
      <p:sp>
        <p:nvSpPr>
          <p:cNvPr id="28" name="Text 25"/>
          <p:cNvSpPr/>
          <p:nvPr/>
        </p:nvSpPr>
        <p:spPr>
          <a:xfrm>
            <a:off x="548640" y="5029200"/>
            <a:ext cx="1737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승차역 · 접근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2560320" y="5029200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신금호역</a:t>
            </a:r>
            <a:endParaRPr lang="en-US" sz="2000" dirty="0"/>
          </a:p>
          <a:p>
            <a:pPr algn="ctr" indent="0" marL="0">
              <a:lnSpc>
                <a:spcPct val="122000"/>
              </a:lnSpc>
              <a:buNone/>
            </a:pPr>
            <a:r>
              <a:rPr lang="en-US" sz="160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도보 약 7분</a:t>
            </a:r>
            <a:endParaRPr lang="en-US" sz="2000" dirty="0"/>
          </a:p>
        </p:txBody>
      </p:sp>
      <p:sp>
        <p:nvSpPr>
          <p:cNvPr id="30" name="Text 27"/>
          <p:cNvSpPr/>
          <p:nvPr/>
        </p:nvSpPr>
        <p:spPr>
          <a:xfrm>
            <a:off x="5852160" y="5029200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신금호역</a:t>
            </a:r>
            <a:endParaRPr lang="en-US" sz="2000" dirty="0"/>
          </a:p>
          <a:p>
            <a:pPr algn="ctr" indent="0" marL="0">
              <a:lnSpc>
                <a:spcPct val="122000"/>
              </a:lnSpc>
              <a:buNone/>
            </a:pPr>
            <a:r>
              <a:rPr lang="en-US" sz="160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도보 약 7분</a:t>
            </a:r>
            <a:endParaRPr lang="en-US" sz="2000" dirty="0"/>
          </a:p>
        </p:txBody>
      </p:sp>
      <p:sp>
        <p:nvSpPr>
          <p:cNvPr id="31" name="Text 28"/>
          <p:cNvSpPr/>
          <p:nvPr/>
        </p:nvSpPr>
        <p:spPr>
          <a:xfrm>
            <a:off x="9144000" y="5029200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금호역</a:t>
            </a:r>
            <a:endParaRPr lang="en-US" sz="2000" dirty="0"/>
          </a:p>
          <a:p>
            <a:pPr algn="ctr" indent="0" marL="0">
              <a:lnSpc>
                <a:spcPct val="122000"/>
              </a:lnSpc>
              <a:buNone/>
            </a:pPr>
            <a:r>
              <a:rPr lang="en-US" sz="160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약 1.3km · 마을버스 연계</a:t>
            </a:r>
            <a:endParaRPr lang="en-US" sz="2000" dirty="0"/>
          </a:p>
        </p:txBody>
      </p:sp>
      <p:sp>
        <p:nvSpPr>
          <p:cNvPr id="32" name="Text 29"/>
          <p:cNvSpPr/>
          <p:nvPr/>
        </p:nvSpPr>
        <p:spPr>
          <a:xfrm>
            <a:off x="12435840" y="5029200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왕십리역</a:t>
            </a:r>
            <a:endParaRPr lang="en-US" sz="2000" dirty="0"/>
          </a:p>
          <a:p>
            <a:pPr algn="ctr" indent="0" marL="0">
              <a:lnSpc>
                <a:spcPct val="122000"/>
              </a:lnSpc>
              <a:buNone/>
            </a:pPr>
            <a:r>
              <a:rPr lang="en-US" sz="160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약 1.3km · 마을버스 연계</a:t>
            </a:r>
            <a:endParaRPr lang="en-US" sz="2000" dirty="0"/>
          </a:p>
        </p:txBody>
      </p:sp>
      <p:sp>
        <p:nvSpPr>
          <p:cNvPr id="33" name="Text 30"/>
          <p:cNvSpPr/>
          <p:nvPr/>
        </p:nvSpPr>
        <p:spPr>
          <a:xfrm>
            <a:off x="548640" y="6126480"/>
            <a:ext cx="1737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E6CE9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비고</a:t>
            </a:r>
            <a:endParaRPr lang="en-US" sz="1600" dirty="0"/>
          </a:p>
        </p:txBody>
      </p:sp>
      <p:sp>
        <p:nvSpPr>
          <p:cNvPr id="34" name="Text 31"/>
          <p:cNvSpPr/>
          <p:nvPr/>
        </p:nvSpPr>
        <p:spPr>
          <a:xfrm>
            <a:off x="2560320" y="6126480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환승 없음</a:t>
            </a:r>
            <a:endParaRPr lang="en-US" sz="2000" dirty="0"/>
          </a:p>
          <a:p>
            <a:pPr algn="ctr" indent="0" marL="0">
              <a:lnSpc>
                <a:spcPct val="122000"/>
              </a:lnSpc>
              <a:buNone/>
            </a:pPr>
            <a:endParaRPr lang="en-US" sz="2000" dirty="0"/>
          </a:p>
        </p:txBody>
      </p:sp>
      <p:sp>
        <p:nvSpPr>
          <p:cNvPr id="35" name="Text 32"/>
          <p:cNvSpPr/>
          <p:nvPr/>
        </p:nvSpPr>
        <p:spPr>
          <a:xfrm>
            <a:off x="5852160" y="6126480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환승 없음</a:t>
            </a:r>
            <a:endParaRPr lang="en-US" sz="2000" dirty="0"/>
          </a:p>
          <a:p>
            <a:pPr algn="ctr" indent="0" marL="0">
              <a:lnSpc>
                <a:spcPct val="122000"/>
              </a:lnSpc>
              <a:buNone/>
            </a:pPr>
            <a:r>
              <a:rPr lang="en-US" sz="160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앉아서 한 번에</a:t>
            </a:r>
            <a:endParaRPr lang="en-US" sz="2000" dirty="0"/>
          </a:p>
        </p:txBody>
      </p:sp>
      <p:sp>
        <p:nvSpPr>
          <p:cNvPr id="36" name="Text 33"/>
          <p:cNvSpPr/>
          <p:nvPr/>
        </p:nvSpPr>
        <p:spPr>
          <a:xfrm>
            <a:off x="9144000" y="6126480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동호대교</a:t>
            </a:r>
            <a:endParaRPr lang="en-US" sz="2000" dirty="0"/>
          </a:p>
          <a:p>
            <a:pPr algn="ctr" indent="0" marL="0">
              <a:lnSpc>
                <a:spcPct val="122000"/>
              </a:lnSpc>
              <a:buNone/>
            </a:pPr>
            <a:r>
              <a:rPr lang="en-US" sz="160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차량 최단 접근</a:t>
            </a:r>
            <a:endParaRPr lang="en-US" sz="2000" dirty="0"/>
          </a:p>
        </p:txBody>
      </p:sp>
      <p:sp>
        <p:nvSpPr>
          <p:cNvPr id="37" name="Text 34"/>
          <p:cNvSpPr/>
          <p:nvPr/>
        </p:nvSpPr>
        <p:spPr>
          <a:xfrm>
            <a:off x="12435840" y="6126480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강변북로 · 동부간선</a:t>
            </a:r>
            <a:endParaRPr lang="en-US" sz="2000" dirty="0"/>
          </a:p>
          <a:p>
            <a:pPr algn="ctr" indent="0" marL="0">
              <a:lnSpc>
                <a:spcPct val="122000"/>
              </a:lnSpc>
              <a:buNone/>
            </a:pPr>
            <a:r>
              <a:rPr lang="en-US" sz="160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인접</a:t>
            </a:r>
            <a:endParaRPr lang="en-US" sz="2000" dirty="0"/>
          </a:p>
        </p:txBody>
      </p:sp>
      <p:sp>
        <p:nvSpPr>
          <p:cNvPr id="38" name="Shape 35"/>
          <p:cNvSpPr/>
          <p:nvPr/>
        </p:nvSpPr>
        <p:spPr>
          <a:xfrm>
            <a:off x="2468880" y="2240280"/>
            <a:ext cx="0" cy="4983480"/>
          </a:xfrm>
          <a:prstGeom prst="line">
            <a:avLst/>
          </a:prstGeom>
          <a:noFill/>
          <a:ln w="12700">
            <a:solidFill>
              <a:srgbClr val="33415C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5760720" y="2240280"/>
            <a:ext cx="0" cy="4983480"/>
          </a:xfrm>
          <a:prstGeom prst="line">
            <a:avLst/>
          </a:prstGeom>
          <a:noFill/>
          <a:ln w="12700">
            <a:solidFill>
              <a:srgbClr val="33415C"/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>
            <a:off x="9052560" y="2240280"/>
            <a:ext cx="0" cy="4983480"/>
          </a:xfrm>
          <a:prstGeom prst="line">
            <a:avLst/>
          </a:prstGeom>
          <a:noFill/>
          <a:ln w="12700">
            <a:solidFill>
              <a:srgbClr val="33415C"/>
            </a:solidFill>
            <a:prstDash val="solid"/>
          </a:ln>
        </p:spPr>
      </p:sp>
      <p:sp>
        <p:nvSpPr>
          <p:cNvPr id="41" name="Shape 38"/>
          <p:cNvSpPr/>
          <p:nvPr/>
        </p:nvSpPr>
        <p:spPr>
          <a:xfrm>
            <a:off x="12344400" y="2240280"/>
            <a:ext cx="0" cy="4983480"/>
          </a:xfrm>
          <a:prstGeom prst="line">
            <a:avLst/>
          </a:prstGeom>
          <a:noFill/>
          <a:ln w="12700">
            <a:solidFill>
              <a:srgbClr val="33415C"/>
            </a:solidFill>
            <a:prstDash val="solid"/>
          </a:ln>
        </p:spPr>
      </p:sp>
      <p:sp>
        <p:nvSpPr>
          <p:cNvPr id="42" name="Shape 39"/>
          <p:cNvSpPr/>
          <p:nvPr/>
        </p:nvSpPr>
        <p:spPr>
          <a:xfrm>
            <a:off x="777240" y="7269480"/>
            <a:ext cx="14703552" cy="0"/>
          </a:xfrm>
          <a:prstGeom prst="line">
            <a:avLst/>
          </a:prstGeom>
          <a:noFill/>
          <a:ln w="12700">
            <a:solidFill>
              <a:srgbClr val="C9A961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777240" y="7479792"/>
            <a:ext cx="14703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2000"/>
              </a:lnSpc>
              <a:buNone/>
            </a:pPr>
            <a:r>
              <a:rPr lang="en-US" sz="140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※ 소요 시간은 지하철 운행 기준의 대략적인 수치로 시간대에 따라 달라질 수 있으며, 승차역까지의 접근 시간(도보 · 마을버스)은 포함되지 않았습니다.</a:t>
            </a:r>
            <a:endParaRPr lang="en-US" sz="1400" dirty="0"/>
          </a:p>
          <a:p>
            <a:pPr algn="ctr" indent="0" marL="0">
              <a:lnSpc>
                <a:spcPct val="132000"/>
              </a:lnSpc>
              <a:buNone/>
            </a:pPr>
            <a:r>
              <a:rPr lang="en-US" sz="1400" dirty="0">
                <a:solidFill>
                  <a:srgbClr val="93A2B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※ 금호역 · 왕십리역은 사업지에서 약 1.3km로 도보권이 아닌 생활권이며, 마을버스(성동01 · 성동03-1)로 연계 접근합니다.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822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ext/ppt/media/image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30"/>
            <a:ext cx="16256020" cy="90678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금호동1가 129번지 일대 모아타운 가로주택정비사업 — 교통 입지 분석</dc:title>
  <dc:subject>사업지 교통 접근성 (지하철 · 마을버스 · 광역도로망)</dc:subject>
  <dc:creator>금호동1가 129번지 일대 모아타운 조합설립추진위원회</dc:creator>
  <cp:lastModifiedBy/>
  <cp:revision>1</cp:revision>
  <dcterms:created xsi:type="dcterms:W3CDTF">2026-08-06T02:47:57Z</dcterms:created>
  <dcterms:modified xsi:type="dcterms:W3CDTF">2026-08-06T02:47:57Z</dcterms:modified>
  <dc:description>수치는 관리계획안(2026. 4. 14.) 기재값 기준이며 통합심의 결과에 따라 변동될 수 있음</dc:description>
</cp:coreProperties>
</file>